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270" r:id="rId3"/>
    <p:sldId id="271" r:id="rId4"/>
    <p:sldId id="282" r:id="rId5"/>
    <p:sldId id="283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9144000" cy="6858000" type="screen4x3"/>
  <p:notesSz cx="6761163" cy="99329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33FF"/>
    <a:srgbClr val="FFFFCC"/>
    <a:srgbClr val="0000FF"/>
    <a:srgbClr val="FF3399"/>
    <a:srgbClr val="FF0066"/>
    <a:srgbClr val="33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610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FF7D083-6A79-403F-BAEF-2A519106B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6938" y="744538"/>
            <a:ext cx="496728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8050"/>
            <a:ext cx="495776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3610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C7BA94F-FF5C-4CDF-8340-ABE139B1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4E2DA-47AF-489E-A26E-5F79201F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882D-8C7B-4A77-B54F-EDDB0E3F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3AB9-0309-44A1-81B0-D7821C35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37D4-AE23-45F9-B6D3-C43ABB77D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EBAAD-C743-4A46-9BAE-DAD277A7B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7B67-A5A7-4F97-9D30-8F49ABED4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60BB-9D75-4264-8570-1D6269AAD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2F23-F471-4C5E-BD35-A28404DE5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B921-8407-4C15-AE28-3114FFEA9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007C-2635-45C8-9056-1777791A7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9FA68-28AE-48B2-A52B-4DBE77621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53D4A4F-9065-4E9C-96AE-11CC537D4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"/>
          <p:cNvSpPr>
            <a:spLocks noChangeShapeType="1"/>
          </p:cNvSpPr>
          <p:nvPr/>
        </p:nvSpPr>
        <p:spPr bwMode="auto">
          <a:xfrm flipH="1"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7888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0">
                <a:latin typeface="Arial" charset="0"/>
              </a:rPr>
              <a:t>Môn : LUYỆN TỪ VÀ CÂU 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 flipH="1"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1009650"/>
            <a:ext cx="868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300">
                <a:solidFill>
                  <a:srgbClr val="3333CC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295400" y="2133600"/>
            <a:ext cx="8382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>
                <a:solidFill>
                  <a:schemeClr val="accent2"/>
                </a:solidFill>
                <a:latin typeface="Arial" charset="0"/>
              </a:rPr>
              <a:t>BÀI 2: Ch</a:t>
            </a:r>
            <a:r>
              <a:rPr lang="en-US" sz="1700">
                <a:latin typeface="Arial" charset="0"/>
              </a:rPr>
              <a:t>ọn thành ngữ, tục ngữ ứng với mỗi nghĩa dưới đây theo mẫu</a:t>
            </a:r>
          </a:p>
        </p:txBody>
      </p:sp>
      <p:graphicFrame>
        <p:nvGraphicFramePr>
          <p:cNvPr id="59397" name="Group 5"/>
          <p:cNvGraphicFramePr>
            <a:graphicFrameLocks noGrp="1"/>
          </p:cNvGraphicFramePr>
          <p:nvPr/>
        </p:nvGraphicFramePr>
        <p:xfrm>
          <a:off x="457200" y="3108325"/>
          <a:ext cx="8305800" cy="3444875"/>
        </p:xfrm>
        <a:graphic>
          <a:graphicData uri="http://schemas.openxmlformats.org/drawingml/2006/table">
            <a:tbl>
              <a:tblPr/>
              <a:tblGrid>
                <a:gridCol w="3048000"/>
                <a:gridCol w="1219200"/>
                <a:gridCol w="1371600"/>
                <a:gridCol w="1295400"/>
                <a:gridCol w="1371600"/>
              </a:tblGrid>
              <a:tr h="1158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      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Thành ngữ, tục ngữ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Chơi với lửa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Ở chọn nơi, chơi chọn bạn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Chơi diều đứt dây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Chơi dao có ngày đứt tay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Làm một việc nguy hiểm 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Mất trắng tay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Liều lĩnh ắt gặp họa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Phải biết chọn bạn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chọn nơi sinh sống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3914775" y="42449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" charset="0"/>
              </a:rPr>
              <a:t>X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6502400" y="4648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" charset="0"/>
              </a:rPr>
              <a:t>x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5257800" y="59118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" charset="0"/>
              </a:rPr>
              <a:t>x</a:t>
            </a:r>
          </a:p>
        </p:txBody>
      </p: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7893050" y="51816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" charset="0"/>
              </a:rPr>
              <a:t>x</a:t>
            </a:r>
          </a:p>
        </p:txBody>
      </p:sp>
      <p:sp>
        <p:nvSpPr>
          <p:cNvPr id="11312" name="Text Box 50"/>
          <p:cNvSpPr txBox="1">
            <a:spLocks noChangeArrowheads="1"/>
          </p:cNvSpPr>
          <p:nvPr/>
        </p:nvSpPr>
        <p:spPr bwMode="auto">
          <a:xfrm>
            <a:off x="2528888" y="76200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latin typeface="Arial" charset="0"/>
            </a:endParaRPr>
          </a:p>
          <a:p>
            <a:pPr algn="ctr"/>
            <a:endParaRPr lang="en-US" b="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utoUpdateAnimBg="0"/>
      <p:bldP spid="59436" grpId="0" autoUpdateAnimBg="0"/>
      <p:bldP spid="59437" grpId="0" autoUpdateAnimBg="0"/>
      <p:bldP spid="59438" grpId="0" autoUpdateAnimBg="0"/>
      <p:bldP spid="594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66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066800" y="24384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Blip>
                <a:blip r:embed="rId2"/>
              </a:buBlip>
            </a:pPr>
            <a:r>
              <a:rPr lang="en-GB" sz="1800">
                <a:latin typeface="Arial" charset="0"/>
                <a:cs typeface="Times New Roman" pitchFamily="18" charset="0"/>
              </a:rPr>
              <a:t>Chọn những thành ngữ, tục ngữ thích hợp ở bài 2 để khuyên bạn :</a:t>
            </a:r>
            <a:endParaRPr lang="en-GB" sz="1800" i="1">
              <a:latin typeface="Arial" charset="0"/>
              <a:cs typeface="Times New Roman" pitchFamily="18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0" y="2438400"/>
            <a:ext cx="11112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BÀI 3: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52400" y="3581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AutoNum type="alphaLcParenR"/>
            </a:pPr>
            <a:r>
              <a:rPr lang="en-GB" sz="1800" i="1">
                <a:latin typeface="Arial" charset="0"/>
                <a:cs typeface="Times New Roman" pitchFamily="18" charset="0"/>
              </a:rPr>
              <a:t>Nếu bạn đi chơi với một số bạn hư nên học kém hẳn đi.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648200" y="3581400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Blip>
                <a:blip r:embed="rId3"/>
              </a:buBlip>
            </a:pPr>
            <a:r>
              <a:rPr lang="en-GB" sz="1800" i="1">
                <a:latin typeface="Arial" charset="0"/>
                <a:cs typeface="Times New Roman" pitchFamily="18" charset="0"/>
              </a:rPr>
              <a:t>Em sẽ nói với bạn : ……… ………………………………...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633913" y="358140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Blip>
                <a:blip r:embed="rId3"/>
              </a:buBlip>
            </a:pPr>
            <a:r>
              <a:rPr lang="en-GB" sz="1800" b="0" i="1">
                <a:latin typeface="Arial" charset="0"/>
                <a:cs typeface="Times New Roman" pitchFamily="18" charset="0"/>
              </a:rPr>
              <a:t>Em sẽ nói với bạn :</a:t>
            </a:r>
            <a:r>
              <a:rPr lang="en-GB" sz="1800" i="1">
                <a:latin typeface="Arial" charset="0"/>
                <a:cs typeface="Times New Roman" pitchFamily="18" charset="0"/>
              </a:rPr>
              <a:t> </a:t>
            </a:r>
            <a:r>
              <a:rPr lang="en-GB" sz="18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“</a:t>
            </a:r>
            <a:r>
              <a:rPr lang="en-GB" sz="1800" i="1" u="sng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Ở chọn nơi, chơi chọn bạn</a:t>
            </a:r>
            <a:r>
              <a:rPr lang="en-GB" sz="18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en-GB" sz="1800" i="1">
                <a:latin typeface="Arial" charset="0"/>
                <a:cs typeface="Times New Roman" pitchFamily="18" charset="0"/>
              </a:rPr>
              <a:t> </a:t>
            </a:r>
            <a:r>
              <a:rPr lang="en-GB" sz="1800" b="0" i="1">
                <a:latin typeface="Arial" charset="0"/>
                <a:cs typeface="Times New Roman" pitchFamily="18" charset="0"/>
              </a:rPr>
              <a:t>Cậu nên chọn bạn tốt mà chơi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600575" y="4900613"/>
            <a:ext cx="388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Blip>
                <a:blip r:embed="rId3"/>
              </a:buBlip>
            </a:pPr>
            <a:r>
              <a:rPr lang="en-GB" sz="1800" b="0" i="1">
                <a:latin typeface="Arial" charset="0"/>
                <a:cs typeface="Times New Roman" pitchFamily="18" charset="0"/>
              </a:rPr>
              <a:t>Em sẽ nói :………………………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610100" y="57277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Blip>
                <a:blip r:embed="rId3"/>
              </a:buBlip>
            </a:pPr>
            <a:r>
              <a:rPr lang="en-GB" sz="1800" b="0" i="1">
                <a:latin typeface="Arial" charset="0"/>
                <a:cs typeface="Times New Roman" pitchFamily="18" charset="0"/>
              </a:rPr>
              <a:t>Em sẽ nói : </a:t>
            </a:r>
            <a:r>
              <a:rPr lang="en-GB" sz="1800" i="1">
                <a:latin typeface="Arial" charset="0"/>
                <a:cs typeface="Times New Roman" pitchFamily="18" charset="0"/>
              </a:rPr>
              <a:t>“Cậu xuống ngay đi. </a:t>
            </a:r>
            <a:r>
              <a:rPr lang="en-GB" sz="1800" b="0" i="1">
                <a:latin typeface="Arial" charset="0"/>
                <a:cs typeface="Times New Roman" pitchFamily="18" charset="0"/>
              </a:rPr>
              <a:t>Đừng có</a:t>
            </a:r>
            <a:r>
              <a:rPr lang="en-GB" sz="1800" i="1">
                <a:latin typeface="Arial" charset="0"/>
                <a:cs typeface="Times New Roman" pitchFamily="18" charset="0"/>
              </a:rPr>
              <a:t> </a:t>
            </a:r>
            <a:r>
              <a:rPr lang="en-GB" sz="1800" i="1" u="sng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chơi với lửa</a:t>
            </a:r>
            <a:r>
              <a:rPr lang="en-GB" sz="1800" i="1">
                <a:latin typeface="Arial" charset="0"/>
                <a:cs typeface="Times New Roman" pitchFamily="18" charset="0"/>
              </a:rPr>
              <a:t>”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614863" y="573405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Blip>
                <a:blip r:embed="rId3"/>
              </a:buBlip>
            </a:pPr>
            <a:r>
              <a:rPr lang="en-GB" sz="1800" b="0" i="1">
                <a:latin typeface="Arial" charset="0"/>
                <a:cs typeface="Times New Roman" pitchFamily="18" charset="0"/>
              </a:rPr>
              <a:t>Em sẽ bảo : </a:t>
            </a:r>
            <a:r>
              <a:rPr lang="en-GB" sz="1800" b="0">
                <a:latin typeface="Arial" charset="0"/>
                <a:cs typeface="Times New Roman" pitchFamily="18" charset="0"/>
              </a:rPr>
              <a:t>…………………...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6200" y="3562350"/>
            <a:ext cx="8991600" cy="3067050"/>
            <a:chOff x="48" y="2244"/>
            <a:chExt cx="5664" cy="1932"/>
          </a:xfrm>
        </p:grpSpPr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2736" y="225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 flipH="1">
              <a:off x="48" y="417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H="1">
              <a:off x="48" y="224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581525" y="487680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Blip>
                <a:blip r:embed="rId3"/>
              </a:buBlip>
            </a:pPr>
            <a:r>
              <a:rPr lang="en-GB" sz="1800" b="0" i="1">
                <a:latin typeface="Arial" charset="0"/>
                <a:cs typeface="Times New Roman" pitchFamily="18" charset="0"/>
              </a:rPr>
              <a:t>Em sẽ bảo : </a:t>
            </a:r>
            <a:r>
              <a:rPr lang="en-GB" sz="18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“</a:t>
            </a:r>
            <a:r>
              <a:rPr lang="en-GB" sz="1800" i="1" u="sng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Chơi dao có ngày đứt tay</a:t>
            </a:r>
            <a:r>
              <a:rPr lang="en-GB" sz="1800" b="0" i="1">
                <a:latin typeface="Arial" charset="0"/>
                <a:cs typeface="Times New Roman" pitchFamily="18" charset="0"/>
              </a:rPr>
              <a:t> đấy. Xuống đi thôi.”.</a:t>
            </a:r>
            <a:endParaRPr lang="en-GB" sz="1800" i="1">
              <a:latin typeface="Arial" charset="0"/>
              <a:cs typeface="Times New Roman" pitchFamily="18" charset="0"/>
            </a:endParaRPr>
          </a:p>
        </p:txBody>
      </p:sp>
      <p:sp>
        <p:nvSpPr>
          <p:cNvPr id="12302" name="Text Box 20"/>
          <p:cNvSpPr txBox="1">
            <a:spLocks noChangeArrowheads="1"/>
          </p:cNvSpPr>
          <p:nvPr/>
        </p:nvSpPr>
        <p:spPr bwMode="auto">
          <a:xfrm>
            <a:off x="2528888" y="76200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000" b="0">
              <a:latin typeface="Arial" charset="0"/>
            </a:endParaRPr>
          </a:p>
          <a:p>
            <a:pPr algn="ctr"/>
            <a:endParaRPr lang="en-US" sz="2000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152400" y="464820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AutoNum type="alphaLcParenR" startAt="2"/>
            </a:pPr>
            <a:r>
              <a:rPr lang="en-GB" sz="1800" i="1">
                <a:latin typeface="Arial" charset="0"/>
                <a:cs typeface="Times New Roman" pitchFamily="18" charset="0"/>
              </a:rPr>
              <a:t>Nếu bạn thích trèo lên một chỗ cao chênh vênh, rất nguy hiểm để tỏ ra là mình gan dạ.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utoUpdateAnimBg="0"/>
      <p:bldP spid="60422" grpId="0" autoUpdateAnimBg="0"/>
      <p:bldP spid="60423" grpId="0" autoUpdateAnimBg="0"/>
      <p:bldP spid="60424" grpId="0" autoUpdateAnimBg="0"/>
      <p:bldP spid="60425" grpId="0" autoUpdateAnimBg="0"/>
      <p:bldP spid="60427" grpId="0" autoUpdateAnimBg="0"/>
      <p:bldP spid="60428" grpId="0" autoUpdateAnimBg="0"/>
      <p:bldP spid="60429" grpId="0" autoUpdateAnimBg="0"/>
      <p:bldP spid="60434" grpId="0" autoUpdateAnimBg="0"/>
      <p:bldP spid="6043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11413" y="76200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US" b="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28888" y="76200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US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360738" y="1752600"/>
            <a:ext cx="288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3400" y="30480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None/>
            </a:pPr>
            <a:r>
              <a:rPr lang="en-GB" sz="3000">
                <a:latin typeface="Arial" charset="0"/>
                <a:cs typeface="Times New Roman" pitchFamily="18" charset="0"/>
              </a:rPr>
              <a:t>C</a:t>
            </a:r>
            <a:r>
              <a:rPr lang="en-GB" sz="3000">
                <a:latin typeface="Arial" charset="0"/>
              </a:rPr>
              <a:t>âu hỏi 1:</a:t>
            </a:r>
            <a:r>
              <a:rPr lang="en-GB" sz="3000" b="0">
                <a:latin typeface="Arial" charset="0"/>
              </a:rPr>
              <a:t> </a:t>
            </a:r>
            <a:r>
              <a:rPr lang="en-GB" sz="3000" b="0">
                <a:latin typeface="Arial" charset="0"/>
                <a:cs typeface="Times New Roman" pitchFamily="18" charset="0"/>
              </a:rPr>
              <a:t>Nêu những trò chơi có ích m</a:t>
            </a:r>
            <a:r>
              <a:rPr lang="en-GB" sz="3000" b="0">
                <a:latin typeface="Arial" charset="0"/>
              </a:rPr>
              <a:t>à em biết</a:t>
            </a:r>
            <a:r>
              <a:rPr lang="en-GB" sz="3000" b="0">
                <a:latin typeface="Arial" charset="0"/>
                <a:cs typeface="Times New Roman" pitchFamily="18" charset="0"/>
              </a:rPr>
              <a:t>?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33400" y="40386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0" hangingPunct="0">
              <a:buClr>
                <a:srgbClr val="D60057"/>
              </a:buClr>
              <a:buSzPct val="120000"/>
              <a:buFont typeface="Wingdings" pitchFamily="2" charset="2"/>
              <a:buNone/>
            </a:pPr>
            <a:r>
              <a:rPr lang="en-GB" sz="3000">
                <a:latin typeface="Arial" charset="0"/>
                <a:cs typeface="Times New Roman" pitchFamily="18" charset="0"/>
              </a:rPr>
              <a:t>C</a:t>
            </a:r>
            <a:r>
              <a:rPr lang="en-GB" sz="3000">
                <a:latin typeface="Arial" charset="0"/>
              </a:rPr>
              <a:t>âu hỏi 2:</a:t>
            </a:r>
            <a:r>
              <a:rPr lang="en-GB" sz="3000" b="0">
                <a:latin typeface="Arial" charset="0"/>
              </a:rPr>
              <a:t> </a:t>
            </a:r>
            <a:r>
              <a:rPr lang="en-GB" sz="3000" b="0">
                <a:latin typeface="Arial" charset="0"/>
                <a:cs typeface="Times New Roman" pitchFamily="18" charset="0"/>
              </a:rPr>
              <a:t>Nêu những trò chơi có hại m</a:t>
            </a:r>
            <a:r>
              <a:rPr lang="en-GB" sz="3000" b="0">
                <a:latin typeface="Arial" charset="0"/>
              </a:rPr>
              <a:t>à em biết</a:t>
            </a:r>
            <a:r>
              <a:rPr lang="en-GB" sz="3000" b="0">
                <a:latin typeface="Arial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2" grpId="1"/>
      <p:bldP spid="245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pic>
        <p:nvPicPr>
          <p:cNvPr id="25610" name="Picture 10" descr="nhay 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133600"/>
            <a:ext cx="3333750" cy="38671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029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Nhảy dây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2528888" y="76200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latin typeface="Arial" charset="0"/>
            </a:endParaRPr>
          </a:p>
          <a:p>
            <a:pPr algn="ctr"/>
            <a:endParaRPr lang="en-US" b="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- Nhảy dây</a:t>
            </a:r>
          </a:p>
        </p:txBody>
      </p:sp>
      <p:pic>
        <p:nvPicPr>
          <p:cNvPr id="49160" name="Picture 8" descr="keo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41624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879600" y="24384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kéo co</a:t>
            </a:r>
          </a:p>
        </p:txBody>
      </p:sp>
      <p:pic>
        <p:nvPicPr>
          <p:cNvPr id="49162" name="Picture 10" descr="keo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43434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528888" y="76200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latin typeface="Arial" charset="0"/>
            </a:endParaRPr>
          </a:p>
          <a:p>
            <a:pPr algn="ctr"/>
            <a:endParaRPr lang="en-US" b="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- Nhảy dây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879600" y="24638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kéo co</a:t>
            </a:r>
          </a:p>
        </p:txBody>
      </p:sp>
      <p:pic>
        <p:nvPicPr>
          <p:cNvPr id="50185" name="Picture 9" descr="200px-Oanquan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87675"/>
            <a:ext cx="38862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832100" y="2463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ô ăn quan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2528888" y="76200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latin typeface="Arial" charset="0"/>
            </a:endParaRPr>
          </a:p>
          <a:p>
            <a:pPr algn="ctr"/>
            <a:endParaRPr lang="en-US" b="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- Nhảy dây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879600" y="24384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kéo co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832100" y="24257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ô ăn quan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181475" y="243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lò cò</a:t>
            </a:r>
          </a:p>
        </p:txBody>
      </p:sp>
      <p:pic>
        <p:nvPicPr>
          <p:cNvPr id="55307" name="Picture 11" descr="dauvat_troch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09888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029200" y="243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vật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2528888" y="76200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latin typeface="Arial" charset="0"/>
            </a:endParaRPr>
          </a:p>
          <a:p>
            <a:pPr algn="ctr"/>
            <a:endParaRPr lang="en-US" b="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  <p:bldP spid="55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524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- Nhảy dây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600200" y="23622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kéo co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590800" y="2362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ô ăn quan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3962400" y="2362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lò cò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4700588" y="2366963"/>
            <a:ext cx="7096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vật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245100" y="2395538"/>
            <a:ext cx="1460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xếp hình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470650" y="2409825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đá cầu</a:t>
            </a:r>
          </a:p>
        </p:txBody>
      </p:sp>
      <p:pic>
        <p:nvPicPr>
          <p:cNvPr id="56333" name="Picture 13" descr="Le hoi hanh trinh di san Hoi an_ co t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971800"/>
            <a:ext cx="5029200" cy="34369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2528888" y="76200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latin typeface="Arial" charset="0"/>
            </a:endParaRPr>
          </a:p>
          <a:p>
            <a:pPr algn="ctr"/>
            <a:endParaRPr lang="en-US" b="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/>
      <p:bldP spid="563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 sz="2700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11413" y="76200"/>
            <a:ext cx="184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US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8125" y="2336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- Nhảy dây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00200" y="23368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kéo co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90800" y="2336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ô ăn quan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62400" y="2349500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lò cò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700588" y="234156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vật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248275" y="2333625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xếp hình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357938" y="2333625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đá cầu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253038" y="233838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, cờ tướng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1 0.00416 L 0.15469 0.0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4.50509E-6 L 0.13542 0.004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57355" grpId="0"/>
      <p:bldP spid="573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581025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66"/>
                </a:solidFill>
                <a:latin typeface="Arial" charset="0"/>
              </a:rPr>
              <a:t>LUYỆN TỪ VÀ CÂU </a:t>
            </a:r>
          </a:p>
          <a:p>
            <a:pPr algn="ctr"/>
            <a:r>
              <a:rPr lang="en-US">
                <a:solidFill>
                  <a:srgbClr val="FF0066"/>
                </a:solidFill>
                <a:latin typeface="Arial" charset="0"/>
              </a:rPr>
              <a:t>MỞ RỘNG VỐN TỪ : ĐỒ CHƠI – TRÒ CHƠI</a:t>
            </a: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528638" y="1647825"/>
            <a:ext cx="8229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5000"/>
              </a:spcBef>
            </a:pPr>
            <a:r>
              <a:rPr lang="en-US" sz="2000">
                <a:latin typeface="Arial" charset="0"/>
              </a:rPr>
              <a:t>Bài 1</a:t>
            </a:r>
            <a:r>
              <a:rPr lang="en-US" sz="2000" b="0">
                <a:latin typeface="Arial" charset="0"/>
              </a:rPr>
              <a:t>:   Viết vào vở bảng phân loại theo mẫu cho dưới đây. </a:t>
            </a:r>
          </a:p>
          <a:p>
            <a:pPr algn="just">
              <a:lnSpc>
                <a:spcPct val="115000"/>
              </a:lnSpc>
              <a:spcBef>
                <a:spcPct val="5000"/>
              </a:spcBef>
            </a:pPr>
            <a:r>
              <a:rPr lang="en-US" sz="2000" b="0">
                <a:latin typeface="Arial" charset="0"/>
              </a:rPr>
              <a:t>                                                                                nhảy dây,  kéo co, ô ăn quan, lò cò, vật, cờ tướng, xếp hình, đá cầu:</a:t>
            </a:r>
          </a:p>
        </p:txBody>
      </p:sp>
      <p:graphicFrame>
        <p:nvGraphicFramePr>
          <p:cNvPr id="58417" name="Group 49"/>
          <p:cNvGraphicFramePr>
            <a:graphicFrameLocks noGrp="1"/>
          </p:cNvGraphicFramePr>
          <p:nvPr/>
        </p:nvGraphicFramePr>
        <p:xfrm>
          <a:off x="533400" y="3733800"/>
          <a:ext cx="8305800" cy="2667000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Trò chơi rèn luyện sức mạnh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Trò chơi rèn luyện sự khéo léo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Trò chơi rèn luyện trí tuệ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18" name="Rectangle 50"/>
          <p:cNvSpPr>
            <a:spLocks noChangeArrowheads="1"/>
          </p:cNvSpPr>
          <p:nvPr/>
        </p:nvSpPr>
        <p:spPr bwMode="auto">
          <a:xfrm>
            <a:off x="519113" y="2128838"/>
            <a:ext cx="574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u="sng">
                <a:latin typeface="Arial" charset="0"/>
              </a:rPr>
              <a:t>Xếp các trò chơi sau vào ô thích hợp trong bảng:</a:t>
            </a:r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5029200" y="38862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Arial" charset="0"/>
              </a:rPr>
              <a:t>vật, kéo co</a:t>
            </a:r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4953000" y="48006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Arial" charset="0"/>
              </a:rPr>
              <a:t>Nhảy dây, lò cò, đá cầu</a:t>
            </a:r>
          </a:p>
        </p:txBody>
      </p:sp>
      <p:sp>
        <p:nvSpPr>
          <p:cNvPr id="58422" name="Text Box 54"/>
          <p:cNvSpPr txBox="1">
            <a:spLocks noChangeArrowheads="1"/>
          </p:cNvSpPr>
          <p:nvPr/>
        </p:nvSpPr>
        <p:spPr bwMode="auto">
          <a:xfrm>
            <a:off x="4919663" y="57150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Arial" charset="0"/>
              </a:rPr>
              <a:t>ô ăn quan, cờ tướng, xếp hình</a:t>
            </a:r>
          </a:p>
        </p:txBody>
      </p:sp>
      <p:sp>
        <p:nvSpPr>
          <p:cNvPr id="10263" name="Text Box 55"/>
          <p:cNvSpPr txBox="1">
            <a:spLocks noChangeArrowheads="1"/>
          </p:cNvSpPr>
          <p:nvPr/>
        </p:nvSpPr>
        <p:spPr bwMode="auto">
          <a:xfrm>
            <a:off x="2528888" y="76200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000" b="0">
              <a:latin typeface="Arial" charset="0"/>
            </a:endParaRPr>
          </a:p>
          <a:p>
            <a:pPr algn="ctr"/>
            <a:endParaRPr lang="en-US" sz="2000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424" name="Rectangle 56"/>
          <p:cNvSpPr>
            <a:spLocks noChangeArrowheads="1"/>
          </p:cNvSpPr>
          <p:nvPr/>
        </p:nvSpPr>
        <p:spPr bwMode="auto">
          <a:xfrm>
            <a:off x="438150" y="2133600"/>
            <a:ext cx="5954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 </a:t>
            </a:r>
            <a:r>
              <a:rPr lang="en-US" sz="2000" b="0">
                <a:latin typeface="Arial" charset="0"/>
              </a:rPr>
              <a:t>Xếp các trò chơi sau vào ô thích hợp trong bảng :</a:t>
            </a:r>
            <a:r>
              <a:rPr lang="en-US" sz="20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8" grpId="0"/>
      <p:bldP spid="58419" grpId="0"/>
      <p:bldP spid="58421" grpId="0"/>
      <p:bldP spid="58422" grpId="0"/>
      <p:bldP spid="584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558</Words>
  <Application>Microsoft PowerPoint</Application>
  <PresentationFormat>On-screen Show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Times New Roman</vt:lpstr>
      <vt:lpstr>Arial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The Newlight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2 Thuong</dc:creator>
  <cp:lastModifiedBy>CSTeam</cp:lastModifiedBy>
  <cp:revision>117</cp:revision>
  <cp:lastPrinted>2007-12-19T15:39:05Z</cp:lastPrinted>
  <dcterms:created xsi:type="dcterms:W3CDTF">2007-12-19T07:04:10Z</dcterms:created>
  <dcterms:modified xsi:type="dcterms:W3CDTF">2016-06-30T01:44:35Z</dcterms:modified>
</cp:coreProperties>
</file>